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66" r:id="rId2"/>
    <p:sldId id="257" r:id="rId3"/>
    <p:sldId id="258" r:id="rId4"/>
    <p:sldId id="268" r:id="rId5"/>
    <p:sldId id="259" r:id="rId6"/>
    <p:sldId id="260" r:id="rId7"/>
    <p:sldId id="261" r:id="rId8"/>
    <p:sldId id="267" r:id="rId9"/>
    <p:sldId id="262" r:id="rId10"/>
    <p:sldId id="269" r:id="rId11"/>
    <p:sldId id="270" r:id="rId12"/>
    <p:sldId id="263" r:id="rId13"/>
    <p:sldId id="265" r:id="rId14"/>
    <p:sldId id="264" r:id="rId15"/>
    <p:sldId id="271" r:id="rId16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954" y="5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9E529-B0DD-43E0-9F21-10FED3573E3A}" type="datetimeFigureOut">
              <a:rPr lang="es-ES" smtClean="0"/>
              <a:t>10/01/2017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E462A-4DBE-4507-AFCA-5C39AF811120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EE462A-4DBE-4507-AFCA-5C39AF811120}" type="slidenum">
              <a:rPr lang="es-ES" smtClean="0"/>
              <a:t>8</a:t>
            </a:fld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Triángulo rectángulo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8 Título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17" name="16 Subtítulo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s-ES"/>
              <a:t>Haga clic para modificar el estilo de subtítulo del patrón</a:t>
            </a:r>
            <a:endParaRPr kumimoji="0" lang="en-US"/>
          </a:p>
        </p:txBody>
      </p:sp>
      <p:grpSp>
        <p:nvGrpSpPr>
          <p:cNvPr id="2" name="1 Grupo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6 Forma libre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7 Forma libre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10 Forma libre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11 Conector recto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29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19" name="18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s-ES"/>
          </a:p>
        </p:txBody>
      </p:sp>
      <p:sp>
        <p:nvSpPr>
          <p:cNvPr id="27" name="2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7" name="6 Cheurón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7 Cheurón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8" name="7 Título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6" name="5 Título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s-ES"/>
              <a:t>Haga clic en el icono para agregar una imagen</a:t>
            </a:r>
            <a:endParaRPr kumimoji="0" lang="en-U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8" name="7 Forma libre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8 Forma libre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9 Triángulo rectángulo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10 Conector recto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11 Cheurón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12 Cheurón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12 Forma libre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Forma libre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Triángulo rectángulo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14 Conector recto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8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0" name="29 Marcador de texto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  <a:p>
            <a:pPr lvl="1" eaLnBrk="1" latinLnBrk="0" hangingPunct="1"/>
            <a:r>
              <a:rPr kumimoji="0" lang="es-ES"/>
              <a:t>Segundo nivel</a:t>
            </a:r>
          </a:p>
          <a:p>
            <a:pPr lvl="2" eaLnBrk="1" latinLnBrk="0" hangingPunct="1"/>
            <a:r>
              <a:rPr kumimoji="0" lang="es-ES"/>
              <a:t>Tercer nivel</a:t>
            </a:r>
          </a:p>
          <a:p>
            <a:pPr lvl="3" eaLnBrk="1" latinLnBrk="0" hangingPunct="1"/>
            <a:r>
              <a:rPr kumimoji="0" lang="es-ES"/>
              <a:t>Cuarto nivel</a:t>
            </a:r>
          </a:p>
          <a:p>
            <a:pPr lvl="4" eaLnBrk="1" latinLnBrk="0" hangingPunct="1"/>
            <a:r>
              <a:rPr kumimoji="0" lang="es-ES"/>
              <a:t>Quinto nivel</a:t>
            </a:r>
            <a:endParaRPr kumimoji="0" lang="en-US"/>
          </a:p>
        </p:txBody>
      </p:sp>
      <p:sp>
        <p:nvSpPr>
          <p:cNvPr id="10" name="9 Marcador de fecha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3AF36028-5BA0-46C7-B541-CB6F8F0501E1}" type="datetimeFigureOut">
              <a:rPr lang="es-ES" smtClean="0"/>
              <a:pPr/>
              <a:t>10/01/2017</a:t>
            </a:fld>
            <a:endParaRPr lang="es-ES"/>
          </a:p>
        </p:txBody>
      </p:sp>
      <p:sp>
        <p:nvSpPr>
          <p:cNvPr id="22" name="21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s-ES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2C6D74DE-C43D-402A-A886-A252017A5F4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ata.sfgov.org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bpedia.org/ontology/Place" TargetMode="External"/><Relationship Id="rId2" Type="http://schemas.openxmlformats.org/officeDocument/2006/relationships/hyperlink" Target="http://xmlns.com/foaf/0.1/Perso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 txBox="1">
            <a:spLocks/>
          </p:cNvSpPr>
          <p:nvPr/>
        </p:nvSpPr>
        <p:spPr>
          <a:xfrm>
            <a:off x="611560" y="404664"/>
            <a:ext cx="7772400" cy="1470025"/>
          </a:xfrm>
          <a:prstGeom prst="rect">
            <a:avLst/>
          </a:prstGeom>
        </p:spPr>
        <p:txBody>
          <a:bodyPr vert="horz" rtlCol="0" anchor="ctr">
            <a:normAutofit fontScale="97500"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1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Web semántica y Linked data</a:t>
            </a:r>
            <a:endParaRPr kumimoji="0" lang="es-ES" sz="41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4 Subtítulo"/>
          <p:cNvSpPr txBox="1">
            <a:spLocks/>
          </p:cNvSpPr>
          <p:nvPr/>
        </p:nvSpPr>
        <p:spPr>
          <a:xfrm>
            <a:off x="2483768" y="5301208"/>
            <a:ext cx="6400800" cy="13681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365760" marR="0" lvl="0" indent="-256032" algn="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Grupo 26:</a:t>
            </a:r>
          </a:p>
          <a:p>
            <a:pPr marL="365760" indent="-256032" algn="r">
              <a:spcBef>
                <a:spcPts val="400"/>
              </a:spcBef>
              <a:buClr>
                <a:schemeClr val="accent1"/>
              </a:buClr>
              <a:buSzPct val="68000"/>
              <a:defRPr/>
            </a:pPr>
            <a:r>
              <a:rPr lang="es-ES" sz="2000" dirty="0"/>
              <a:t>Antonio Fernández Pita</a:t>
            </a:r>
          </a:p>
          <a:p>
            <a:pPr marL="365760" marR="0" lvl="0" indent="-256032" algn="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Alfonso Mateos Pérez-Íñigo</a:t>
            </a:r>
          </a:p>
        </p:txBody>
      </p:sp>
      <p:pic>
        <p:nvPicPr>
          <p:cNvPr id="11268" name="Picture 4" descr="Resultado de imagen de linked data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3608" y="2420888"/>
            <a:ext cx="2716083" cy="1982007"/>
          </a:xfrm>
          <a:prstGeom prst="rect">
            <a:avLst/>
          </a:prstGeom>
          <a:noFill/>
        </p:spPr>
      </p:pic>
      <p:sp>
        <p:nvSpPr>
          <p:cNvPr id="3" name="AutoShape 2" descr="Ontology Engineering Group logo"/>
          <p:cNvSpPr>
            <a:spLocks noChangeAspect="1" noChangeArrowheads="1"/>
          </p:cNvSpPr>
          <p:nvPr/>
        </p:nvSpPr>
        <p:spPr bwMode="auto">
          <a:xfrm>
            <a:off x="3252788" y="2471738"/>
            <a:ext cx="263842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2517703"/>
            <a:ext cx="2711577" cy="18851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Ontología</a:t>
            </a:r>
          </a:p>
        </p:txBody>
      </p:sp>
      <p:pic>
        <p:nvPicPr>
          <p:cNvPr id="4" name="Shape 90" descr="Captura7.JPG"/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56176" y="479425"/>
            <a:ext cx="2076450" cy="7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uadroTexto 5"/>
          <p:cNvSpPr txBox="1"/>
          <p:nvPr/>
        </p:nvSpPr>
        <p:spPr>
          <a:xfrm>
            <a:off x="539552" y="155679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Después: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54" y="2132857"/>
            <a:ext cx="2520280" cy="252028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305" y="2132857"/>
            <a:ext cx="2331390" cy="1788790"/>
          </a:xfrm>
          <a:prstGeom prst="rect">
            <a:avLst/>
          </a:prstGeom>
        </p:spPr>
      </p:pic>
      <p:sp>
        <p:nvSpPr>
          <p:cNvPr id="7" name="Flecha: hacia abajo 6"/>
          <p:cNvSpPr/>
          <p:nvPr/>
        </p:nvSpPr>
        <p:spPr>
          <a:xfrm>
            <a:off x="4283968" y="4149080"/>
            <a:ext cx="432048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3888" y="4509120"/>
            <a:ext cx="1720018" cy="2088232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3986" y="2132857"/>
            <a:ext cx="2545663" cy="187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69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77453" y="260648"/>
            <a:ext cx="8229600" cy="1143000"/>
          </a:xfrm>
        </p:spPr>
        <p:txBody>
          <a:bodyPr/>
          <a:lstStyle/>
          <a:p>
            <a:r>
              <a:rPr lang="es-ES" dirty="0"/>
              <a:t>URIS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755576" y="1916832"/>
            <a:ext cx="7066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http://www.semanticweb.org/smartcity/sf/localitation/film/</a:t>
            </a:r>
          </a:p>
        </p:txBody>
      </p:sp>
      <p:pic>
        <p:nvPicPr>
          <p:cNvPr id="1028" name="Picture 4" descr="Resultado de imagen de smartcity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924944"/>
            <a:ext cx="1966166" cy="187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de san francisc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3488613"/>
            <a:ext cx="2081427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6204" y="3495645"/>
            <a:ext cx="1656184" cy="1145096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6531" y="3495645"/>
            <a:ext cx="1940269" cy="1080119"/>
          </a:xfrm>
          <a:prstGeom prst="rect">
            <a:avLst/>
          </a:prstGeom>
        </p:spPr>
      </p:pic>
      <p:cxnSp>
        <p:nvCxnSpPr>
          <p:cNvPr id="1031" name="Conector recto de flecha 1030"/>
          <p:cNvCxnSpPr/>
          <p:nvPr/>
        </p:nvCxnSpPr>
        <p:spPr>
          <a:xfrm flipH="1">
            <a:off x="2051720" y="2204864"/>
            <a:ext cx="2736304" cy="864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Conector recto de flecha 1032"/>
          <p:cNvCxnSpPr/>
          <p:nvPr/>
        </p:nvCxnSpPr>
        <p:spPr>
          <a:xfrm flipH="1">
            <a:off x="3635896" y="2204864"/>
            <a:ext cx="1728192" cy="1080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ector recto de flecha 1035"/>
          <p:cNvCxnSpPr/>
          <p:nvPr/>
        </p:nvCxnSpPr>
        <p:spPr>
          <a:xfrm flipH="1">
            <a:off x="5940152" y="2250160"/>
            <a:ext cx="144016" cy="1070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Conector recto de flecha 1037"/>
          <p:cNvCxnSpPr/>
          <p:nvPr/>
        </p:nvCxnSpPr>
        <p:spPr>
          <a:xfrm>
            <a:off x="7212609" y="2204864"/>
            <a:ext cx="504056" cy="1080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5028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72200" y="628121"/>
            <a:ext cx="2157611" cy="436033"/>
          </a:xfrm>
          <a:prstGeom prst="rect">
            <a:avLst/>
          </a:prstGeom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LodRefine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2204864"/>
            <a:ext cx="4449773" cy="273630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748" y="1340768"/>
            <a:ext cx="3925390" cy="259228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5748" y="4365104"/>
            <a:ext cx="3793547" cy="208823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274637"/>
            <a:ext cx="8229600" cy="1143000"/>
          </a:xfrm>
        </p:spPr>
        <p:txBody>
          <a:bodyPr>
            <a:normAutofit/>
          </a:bodyPr>
          <a:lstStyle/>
          <a:p>
            <a:r>
              <a:rPr lang="es-ES" dirty="0"/>
              <a:t>Exportar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325349"/>
            <a:ext cx="4647190" cy="309634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4641" y="2325349"/>
            <a:ext cx="3969359" cy="1897155"/>
          </a:xfrm>
          <a:prstGeom prst="rect">
            <a:avLst/>
          </a:prstGeom>
        </p:spPr>
      </p:pic>
      <p:pic>
        <p:nvPicPr>
          <p:cNvPr id="6" name="Marcador de contenido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72200" y="628121"/>
            <a:ext cx="2157611" cy="436033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2123728" y="1617293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JASON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6660232" y="1617900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RDF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Conclusiones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683568" y="1628800"/>
            <a:ext cx="79208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-Dificultad al gestionar grandes cantidades de datos</a:t>
            </a:r>
          </a:p>
          <a:p>
            <a:endParaRPr lang="es-ES" dirty="0"/>
          </a:p>
          <a:p>
            <a:r>
              <a:rPr lang="es-ES" dirty="0"/>
              <a:t>-Buenas herramientas de generación de código</a:t>
            </a:r>
          </a:p>
          <a:p>
            <a:endParaRPr lang="es-ES" dirty="0"/>
          </a:p>
          <a:p>
            <a:r>
              <a:rPr lang="es-ES" dirty="0"/>
              <a:t>-</a:t>
            </a:r>
            <a:r>
              <a:rPr lang="es-ES" dirty="0" err="1"/>
              <a:t>DBpedia</a:t>
            </a:r>
            <a:endParaRPr lang="es-ES" dirty="0"/>
          </a:p>
          <a:p>
            <a:endParaRPr lang="es-ES" dirty="0"/>
          </a:p>
          <a:p>
            <a:r>
              <a:rPr lang="es-ES" dirty="0"/>
              <a:t>-Ontologías, trabajo ya desarrollado</a:t>
            </a:r>
          </a:p>
          <a:p>
            <a:endParaRPr lang="es-ES" dirty="0"/>
          </a:p>
          <a:p>
            <a:r>
              <a:rPr lang="es-ES" dirty="0"/>
              <a:t>-</a:t>
            </a:r>
            <a:r>
              <a:rPr lang="es-ES" dirty="0" err="1"/>
              <a:t>Git</a:t>
            </a:r>
            <a:endParaRPr lang="es-ES" dirty="0"/>
          </a:p>
          <a:p>
            <a:endParaRPr lang="es-ES" dirty="0"/>
          </a:p>
          <a:p>
            <a:r>
              <a:rPr lang="es-ES" dirty="0"/>
              <a:t>-Necesidad de una continuidad en la mejora</a:t>
            </a:r>
          </a:p>
          <a:p>
            <a:r>
              <a:rPr lang="es-ES" dirty="0"/>
              <a:t>  de la gestión de la información</a:t>
            </a:r>
          </a:p>
          <a:p>
            <a:endParaRPr lang="es-ES" dirty="0"/>
          </a:p>
          <a:p>
            <a:endParaRPr lang="es-ES" dirty="0"/>
          </a:p>
        </p:txBody>
      </p:sp>
      <p:pic>
        <p:nvPicPr>
          <p:cNvPr id="1026" name="Picture 2" descr="Linking-Open-Data-diagram 2007-0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271" y="3299555"/>
            <a:ext cx="2857500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sultado de imagen de linked dat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46980" y="1717151"/>
            <a:ext cx="2100082" cy="129614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3707904" y="2708920"/>
            <a:ext cx="8229600" cy="1143000"/>
          </a:xfrm>
        </p:spPr>
        <p:txBody>
          <a:bodyPr/>
          <a:lstStyle/>
          <a:p>
            <a:r>
              <a:rPr lang="es-ES" dirty="0"/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1026648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Enlazar puntos de interés de una ciudad</a:t>
            </a:r>
          </a:p>
          <a:p>
            <a:endParaRPr lang="es-ES" dirty="0"/>
          </a:p>
          <a:p>
            <a:r>
              <a:rPr lang="es-ES" dirty="0"/>
              <a:t>Cruzar información de varios </a:t>
            </a:r>
            <a:r>
              <a:rPr lang="es-ES" dirty="0" err="1"/>
              <a:t>datasets</a:t>
            </a:r>
            <a:r>
              <a:rPr lang="es-ES" dirty="0"/>
              <a:t>:</a:t>
            </a:r>
          </a:p>
          <a:p>
            <a:endParaRPr lang="es-ES" dirty="0"/>
          </a:p>
          <a:p>
            <a:endParaRPr lang="es-ES" dirty="0"/>
          </a:p>
          <a:p>
            <a:r>
              <a:rPr lang="es-ES" sz="2400" dirty="0"/>
              <a:t>Volumen de datos:</a:t>
            </a:r>
          </a:p>
          <a:p>
            <a:pPr lvl="1"/>
            <a:r>
              <a:rPr lang="es-ES" sz="2000" dirty="0"/>
              <a:t>Mayor</a:t>
            </a:r>
          </a:p>
          <a:p>
            <a:pPr lvl="1"/>
            <a:r>
              <a:rPr lang="es-ES" sz="2000" dirty="0"/>
              <a:t>Actualizado</a:t>
            </a:r>
          </a:p>
          <a:p>
            <a:pPr lvl="1"/>
            <a:r>
              <a:rPr lang="es-ES" sz="2000" dirty="0"/>
              <a:t>Dinámico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 del proyecto</a:t>
            </a:r>
          </a:p>
        </p:txBody>
      </p:sp>
      <p:pic>
        <p:nvPicPr>
          <p:cNvPr id="10242" name="Picture 2" descr="Resultado de imagen de cruzar bases de dato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04048" y="3501008"/>
            <a:ext cx="3952347" cy="2853706"/>
          </a:xfrm>
          <a:prstGeom prst="rect">
            <a:avLst/>
          </a:prstGeom>
          <a:noFill/>
        </p:spPr>
      </p:pic>
      <p:sp>
        <p:nvSpPr>
          <p:cNvPr id="5" name="4 Flecha abajo"/>
          <p:cNvSpPr/>
          <p:nvPr/>
        </p:nvSpPr>
        <p:spPr>
          <a:xfrm>
            <a:off x="2339752" y="2996952"/>
            <a:ext cx="360040" cy="5760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esultado de imagen de san francisc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51920" y="3573016"/>
            <a:ext cx="5147489" cy="2897777"/>
          </a:xfrm>
          <a:prstGeom prst="rect">
            <a:avLst/>
          </a:prstGeom>
          <a:noFill/>
        </p:spPr>
      </p:pic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San Francisco</a:t>
            </a:r>
          </a:p>
          <a:p>
            <a:pPr lvl="1">
              <a:buNone/>
            </a:pPr>
            <a:endParaRPr lang="es-ES" sz="2000" dirty="0"/>
          </a:p>
          <a:p>
            <a:r>
              <a:rPr lang="es-ES" sz="2000" dirty="0"/>
              <a:t>Top 5 </a:t>
            </a:r>
            <a:r>
              <a:rPr lang="es-ES" sz="2000" dirty="0" err="1"/>
              <a:t>smart</a:t>
            </a:r>
            <a:r>
              <a:rPr lang="es-ES" sz="2000" dirty="0"/>
              <a:t> </a:t>
            </a:r>
            <a:r>
              <a:rPr lang="es-ES" sz="2000" dirty="0" err="1"/>
              <a:t>cities</a:t>
            </a:r>
            <a:endParaRPr lang="es-ES" sz="2000" dirty="0"/>
          </a:p>
          <a:p>
            <a:endParaRPr lang="es-ES" sz="2000" dirty="0"/>
          </a:p>
          <a:p>
            <a:r>
              <a:rPr lang="es-ES" sz="2000" dirty="0"/>
              <a:t>Proyecto:</a:t>
            </a:r>
          </a:p>
          <a:p>
            <a:pPr>
              <a:buNone/>
            </a:pPr>
            <a:r>
              <a:rPr lang="es-ES" sz="2000" dirty="0"/>
              <a:t>“</a:t>
            </a:r>
            <a:r>
              <a:rPr lang="es-ES" sz="2000" dirty="0" err="1"/>
              <a:t>smart</a:t>
            </a:r>
            <a:r>
              <a:rPr lang="es-ES" sz="2000" dirty="0"/>
              <a:t> </a:t>
            </a:r>
            <a:r>
              <a:rPr lang="es-ES" sz="2000" dirty="0" err="1"/>
              <a:t>cities</a:t>
            </a:r>
            <a:r>
              <a:rPr lang="es-ES" sz="2000" dirty="0"/>
              <a:t> </a:t>
            </a:r>
            <a:r>
              <a:rPr lang="es-ES" sz="2000" dirty="0" err="1"/>
              <a:t>challenge</a:t>
            </a:r>
            <a:r>
              <a:rPr lang="es-ES" sz="2000" dirty="0"/>
              <a:t>” 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Elección de escenario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4788024" y="6021288"/>
            <a:ext cx="4176464" cy="720080"/>
          </a:xfrm>
        </p:spPr>
        <p:txBody>
          <a:bodyPr/>
          <a:lstStyle/>
          <a:p>
            <a:r>
              <a:rPr lang="es-ES" sz="1600" dirty="0"/>
              <a:t>SF Open Data:</a:t>
            </a:r>
          </a:p>
          <a:p>
            <a:pPr lvl="1"/>
            <a:r>
              <a:rPr lang="es-ES" sz="1600" dirty="0">
                <a:hlinkClick r:id="rId2"/>
              </a:rPr>
              <a:t>https://data.sfgov.org/</a:t>
            </a:r>
            <a:endParaRPr lang="es-ES" sz="1600" dirty="0"/>
          </a:p>
          <a:p>
            <a:endParaRPr lang="es-ES" dirty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Fuente de información oficial</a:t>
            </a:r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1484784"/>
            <a:ext cx="8414520" cy="4194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Trabajamos con 5 </a:t>
            </a:r>
            <a:r>
              <a:rPr lang="es-ES" dirty="0" err="1"/>
              <a:t>CSVs</a:t>
            </a:r>
            <a:r>
              <a:rPr lang="es-ES" dirty="0"/>
              <a:t>:</a:t>
            </a:r>
          </a:p>
          <a:p>
            <a:endParaRPr lang="es-ES" dirty="0"/>
          </a:p>
          <a:p>
            <a:pPr lvl="1"/>
            <a:r>
              <a:rPr lang="es-ES" dirty="0"/>
              <a:t>Localizaciones cinematográficas</a:t>
            </a:r>
          </a:p>
          <a:p>
            <a:pPr lvl="1"/>
            <a:endParaRPr lang="es-ES" dirty="0"/>
          </a:p>
          <a:p>
            <a:pPr lvl="1"/>
            <a:r>
              <a:rPr lang="es-ES" dirty="0"/>
              <a:t>Comisarías de policía</a:t>
            </a:r>
          </a:p>
          <a:p>
            <a:pPr lvl="1"/>
            <a:endParaRPr lang="es-ES" dirty="0"/>
          </a:p>
          <a:p>
            <a:pPr lvl="1"/>
            <a:r>
              <a:rPr lang="es-ES" dirty="0"/>
              <a:t>Parques de la ciudad</a:t>
            </a:r>
          </a:p>
          <a:p>
            <a:pPr lvl="1"/>
            <a:endParaRPr lang="es-ES" dirty="0"/>
          </a:p>
          <a:p>
            <a:pPr lvl="1"/>
            <a:r>
              <a:rPr lang="es-ES" dirty="0"/>
              <a:t>Calles principales</a:t>
            </a:r>
          </a:p>
          <a:p>
            <a:pPr lvl="1"/>
            <a:endParaRPr lang="es-ES" dirty="0"/>
          </a:p>
          <a:p>
            <a:pPr lvl="1"/>
            <a:r>
              <a:rPr lang="es-ES" dirty="0"/>
              <a:t>Puntos de venta</a:t>
            </a:r>
          </a:p>
          <a:p>
            <a:pPr lvl="1"/>
            <a:endParaRPr lang="es-E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CSVs</a:t>
            </a:r>
            <a:endParaRPr lang="es-ES" dirty="0"/>
          </a:p>
        </p:txBody>
      </p:sp>
      <p:pic>
        <p:nvPicPr>
          <p:cNvPr id="8194" name="Picture 2" descr="Resultado de imagen de cine ico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84168" y="2204864"/>
            <a:ext cx="792088" cy="622944"/>
          </a:xfrm>
          <a:prstGeom prst="rect">
            <a:avLst/>
          </a:prstGeom>
          <a:noFill/>
        </p:spPr>
      </p:pic>
      <p:pic>
        <p:nvPicPr>
          <p:cNvPr id="8196" name="Picture 4" descr="Resultado de imagen de park ico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11960" y="3789040"/>
            <a:ext cx="648072" cy="648072"/>
          </a:xfrm>
          <a:prstGeom prst="rect">
            <a:avLst/>
          </a:prstGeom>
          <a:noFill/>
        </p:spPr>
      </p:pic>
      <p:sp>
        <p:nvSpPr>
          <p:cNvPr id="8198" name="AutoShape 6" descr="Resultado de imagen de shop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200" name="AutoShape 8" descr="Resultado de imagen de shop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202" name="AutoShape 10" descr="Resultado de imagen de shop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204" name="AutoShape 12" descr="Resultado de imagen de shop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8206" name="Picture 14" descr="Resultado de imagen de shop icon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91880" y="5517232"/>
            <a:ext cx="550594" cy="453430"/>
          </a:xfrm>
          <a:prstGeom prst="rect">
            <a:avLst/>
          </a:prstGeom>
          <a:noFill/>
        </p:spPr>
      </p:pic>
      <p:pic>
        <p:nvPicPr>
          <p:cNvPr id="12" name="Picture 16" descr="Resultado de imagen de police station icon"/>
          <p:cNvPicPr>
            <a:picLocks noChangeAspect="1" noChangeArrowheads="1"/>
          </p:cNvPicPr>
          <p:nvPr/>
        </p:nvPicPr>
        <p:blipFill>
          <a:blip r:embed="rId5" cstate="print"/>
          <a:srcRect b="7642"/>
          <a:stretch>
            <a:fillRect/>
          </a:stretch>
        </p:blipFill>
        <p:spPr bwMode="auto">
          <a:xfrm>
            <a:off x="4211960" y="2996952"/>
            <a:ext cx="730929" cy="720080"/>
          </a:xfrm>
          <a:prstGeom prst="rect">
            <a:avLst/>
          </a:prstGeom>
          <a:noFill/>
        </p:spPr>
      </p:pic>
      <p:pic>
        <p:nvPicPr>
          <p:cNvPr id="8210" name="Picture 18" descr="Resultado de imagen de street icon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779912" y="4653136"/>
            <a:ext cx="504056" cy="504056"/>
          </a:xfrm>
          <a:prstGeom prst="rect">
            <a:avLst/>
          </a:prstGeom>
          <a:noFill/>
        </p:spPr>
      </p:pic>
      <p:pic>
        <p:nvPicPr>
          <p:cNvPr id="8214" name="Picture 22" descr="Resultado de imagen de lombard street san francisco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012346" y="4371848"/>
            <a:ext cx="3952142" cy="229751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1556792"/>
            <a:ext cx="6120680" cy="4309939"/>
          </a:xfrm>
        </p:spPr>
        <p:txBody>
          <a:bodyPr>
            <a:normAutofit lnSpcReduction="10000"/>
          </a:bodyPr>
          <a:lstStyle/>
          <a:p>
            <a:endParaRPr lang="es-ES" dirty="0"/>
          </a:p>
          <a:p>
            <a:r>
              <a:rPr lang="es-ES" dirty="0"/>
              <a:t>Quitar columnas en blanco</a:t>
            </a:r>
          </a:p>
          <a:p>
            <a:endParaRPr lang="es-ES" dirty="0"/>
          </a:p>
          <a:p>
            <a:r>
              <a:rPr lang="es-ES" dirty="0"/>
              <a:t>Comprobado de tipos</a:t>
            </a:r>
          </a:p>
          <a:p>
            <a:endParaRPr lang="es-ES" dirty="0"/>
          </a:p>
          <a:p>
            <a:r>
              <a:rPr lang="es-ES" dirty="0"/>
              <a:t>Se pueden ver en la carpeta de </a:t>
            </a:r>
            <a:r>
              <a:rPr lang="es-ES" dirty="0" err="1"/>
              <a:t>history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Difultad</a:t>
            </a:r>
            <a:r>
              <a:rPr lang="es-ES" dirty="0"/>
              <a:t>:</a:t>
            </a:r>
          </a:p>
          <a:p>
            <a:pPr lvl="1"/>
            <a:r>
              <a:rPr lang="es-ES" dirty="0" err="1"/>
              <a:t>CSVs</a:t>
            </a:r>
            <a:r>
              <a:rPr lang="es-ES" dirty="0"/>
              <a:t> demasiado extensos</a:t>
            </a:r>
          </a:p>
          <a:p>
            <a:endParaRPr lang="es-E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18864" y="629816"/>
            <a:ext cx="8229600" cy="710952"/>
          </a:xfrm>
        </p:spPr>
        <p:txBody>
          <a:bodyPr>
            <a:normAutofit fontScale="90000"/>
          </a:bodyPr>
          <a:lstStyle/>
          <a:p>
            <a:r>
              <a:rPr lang="es-ES" dirty="0"/>
              <a:t>Refinado de los datos</a:t>
            </a:r>
          </a:p>
        </p:txBody>
      </p:sp>
      <p:sp>
        <p:nvSpPr>
          <p:cNvPr id="7170" name="AutoShape 2" descr="Resultado de imagen de shop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7172" name="Picture 4" descr="Resultado de imagen de refine ico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41096" y="260648"/>
            <a:ext cx="1224136" cy="1224136"/>
          </a:xfrm>
          <a:prstGeom prst="rect">
            <a:avLst/>
          </a:prstGeom>
          <a:noFill/>
        </p:spPr>
      </p:pic>
      <p:pic>
        <p:nvPicPr>
          <p:cNvPr id="7174" name="Picture 6" descr="Resultado de imagen de green tick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80112" y="2060848"/>
            <a:ext cx="448421" cy="513214"/>
          </a:xfrm>
          <a:prstGeom prst="rect">
            <a:avLst/>
          </a:prstGeom>
          <a:noFill/>
        </p:spPr>
      </p:pic>
      <p:pic>
        <p:nvPicPr>
          <p:cNvPr id="7" name="Picture 6" descr="Resultado de imagen de green tick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71651" y="2987794"/>
            <a:ext cx="448421" cy="513214"/>
          </a:xfrm>
          <a:prstGeom prst="rect">
            <a:avLst/>
          </a:prstGeom>
          <a:noFill/>
        </p:spPr>
      </p:pic>
      <p:pic>
        <p:nvPicPr>
          <p:cNvPr id="7176" name="Picture 8" descr="Resultado de imagen de lupa de joyero icono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50446" y="4361252"/>
            <a:ext cx="2270026" cy="2164092"/>
          </a:xfrm>
          <a:prstGeom prst="rect">
            <a:avLst/>
          </a:prstGeom>
          <a:noFill/>
        </p:spPr>
      </p:pic>
      <p:cxnSp>
        <p:nvCxnSpPr>
          <p:cNvPr id="10" name="9 Conector recto"/>
          <p:cNvCxnSpPr/>
          <p:nvPr/>
        </p:nvCxnSpPr>
        <p:spPr>
          <a:xfrm>
            <a:off x="395536" y="4653136"/>
            <a:ext cx="58326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Enlazado del contenido tiene sus limites</a:t>
            </a:r>
          </a:p>
          <a:p>
            <a:endParaRPr lang="es-ES" sz="2000" dirty="0"/>
          </a:p>
          <a:p>
            <a:r>
              <a:rPr lang="es-ES" sz="2000" dirty="0" err="1"/>
              <a:t>CSVs</a:t>
            </a:r>
            <a:r>
              <a:rPr lang="es-ES" sz="2000" dirty="0"/>
              <a:t> enlazados:</a:t>
            </a:r>
          </a:p>
          <a:p>
            <a:pPr>
              <a:buNone/>
            </a:pPr>
            <a:r>
              <a:rPr lang="es-ES" sz="1400" dirty="0"/>
              <a:t> </a:t>
            </a:r>
          </a:p>
          <a:p>
            <a:pPr lvl="1"/>
            <a:r>
              <a:rPr lang="es-ES" sz="1400" dirty="0"/>
              <a:t>Localizaciones cinematográficas </a:t>
            </a:r>
          </a:p>
          <a:p>
            <a:pPr lvl="1"/>
            <a:endParaRPr lang="es-ES" sz="1400" dirty="0"/>
          </a:p>
          <a:p>
            <a:pPr lvl="1"/>
            <a:r>
              <a:rPr lang="es-ES" sz="1400" dirty="0"/>
              <a:t>Puntos de venta</a:t>
            </a:r>
          </a:p>
          <a:p>
            <a:endParaRPr lang="es-ES" dirty="0"/>
          </a:p>
          <a:p>
            <a:r>
              <a:rPr lang="es-ES" dirty="0"/>
              <a:t>Enlaces &amp; Tipos</a:t>
            </a:r>
            <a:endParaRPr lang="es-ES" sz="1400" dirty="0"/>
          </a:p>
          <a:p>
            <a:pPr>
              <a:buNone/>
            </a:pPr>
            <a:r>
              <a:rPr lang="es-ES" sz="1400" dirty="0"/>
              <a:t> </a:t>
            </a:r>
            <a:endParaRPr lang="es-ES" dirty="0"/>
          </a:p>
          <a:p>
            <a:pPr lvl="1"/>
            <a:r>
              <a:rPr lang="es-ES" sz="1200" dirty="0" err="1"/>
              <a:t>foaf:Person</a:t>
            </a:r>
            <a:br>
              <a:rPr lang="es-ES" sz="1200" dirty="0"/>
            </a:br>
            <a:r>
              <a:rPr lang="es-ES" sz="1200" dirty="0">
                <a:hlinkClick r:id="rId2"/>
              </a:rPr>
              <a:t>http://xmlns.com/foaf/0.1/Person</a:t>
            </a:r>
            <a:endParaRPr lang="es-ES" sz="1200" dirty="0"/>
          </a:p>
          <a:p>
            <a:endParaRPr lang="es-ES" sz="1200" dirty="0"/>
          </a:p>
          <a:p>
            <a:pPr lvl="1"/>
            <a:r>
              <a:rPr lang="es-ES" sz="1200" dirty="0" err="1"/>
              <a:t>dbo:Place</a:t>
            </a:r>
            <a:br>
              <a:rPr lang="es-ES" sz="1200" dirty="0"/>
            </a:br>
            <a:r>
              <a:rPr lang="es-ES" sz="1200" dirty="0">
                <a:hlinkClick r:id="rId3"/>
              </a:rPr>
              <a:t>http://dbpedia.org/ontology/Place</a:t>
            </a:r>
            <a:endParaRPr lang="es-ES" sz="1200" dirty="0"/>
          </a:p>
          <a:p>
            <a:endParaRPr lang="es-ES" sz="1400" dirty="0"/>
          </a:p>
          <a:p>
            <a:endParaRPr lang="es-ES" sz="1400" dirty="0"/>
          </a:p>
          <a:p>
            <a:endParaRPr lang="es-ES" sz="1400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Enlazado </a:t>
            </a:r>
            <a:r>
              <a:rPr lang="es-ES" dirty="0" err="1"/>
              <a:t>dbpedia</a:t>
            </a:r>
            <a:endParaRPr lang="es-ES" dirty="0"/>
          </a:p>
        </p:txBody>
      </p:sp>
      <p:pic>
        <p:nvPicPr>
          <p:cNvPr id="6146" name="Picture 2" descr="Resultado de imagen de linked data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444208" y="188640"/>
            <a:ext cx="2100082" cy="1296144"/>
          </a:xfrm>
          <a:prstGeom prst="rect">
            <a:avLst/>
          </a:prstGeom>
          <a:noFill/>
        </p:spPr>
      </p:pic>
      <p:pic>
        <p:nvPicPr>
          <p:cNvPr id="6147" name="Picture 3" descr="C:\Users\Alfonso\Desktop\capturas web semantica\Captura2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139952" y="2313854"/>
            <a:ext cx="4333034" cy="418467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1803656"/>
          </a:xfrm>
        </p:spPr>
        <p:txBody>
          <a:bodyPr>
            <a:normAutofit/>
          </a:bodyPr>
          <a:lstStyle/>
          <a:p>
            <a:r>
              <a:rPr lang="es-ES" dirty="0"/>
              <a:t>Columnas de enlaces creadas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Linking</a:t>
            </a:r>
            <a:r>
              <a:rPr lang="es-ES" dirty="0"/>
              <a:t> </a:t>
            </a:r>
            <a:r>
              <a:rPr lang="es-ES" dirty="0" err="1"/>
              <a:t>Dbpedia</a:t>
            </a:r>
            <a:endParaRPr lang="es-ES" dirty="0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9592" y="1988840"/>
            <a:ext cx="5490540" cy="3379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3707904" y="5733256"/>
            <a:ext cx="5303696" cy="9977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65760" indent="-256032"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</a:pPr>
            <a:r>
              <a:rPr lang="es-ES" sz="2700" dirty="0"/>
              <a:t>70% efectividad de enlazado</a:t>
            </a:r>
          </a:p>
          <a:p>
            <a:pPr marL="365760" indent="-256032" algn="ctr">
              <a:spcBef>
                <a:spcPts val="400"/>
              </a:spcBef>
              <a:buClr>
                <a:schemeClr val="accent1"/>
              </a:buClr>
              <a:buSzPct val="68000"/>
            </a:pPr>
            <a:r>
              <a:rPr lang="es-ES" sz="1050" dirty="0"/>
              <a:t>(APROX)</a:t>
            </a:r>
          </a:p>
          <a:p>
            <a:endParaRPr lang="es-E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Ontología</a:t>
            </a:r>
          </a:p>
        </p:txBody>
      </p:sp>
      <p:pic>
        <p:nvPicPr>
          <p:cNvPr id="4" name="Shape 90" descr="Captura7.JPG"/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56176" y="479425"/>
            <a:ext cx="2076450" cy="7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uadroTexto 5"/>
          <p:cNvSpPr txBox="1"/>
          <p:nvPr/>
        </p:nvSpPr>
        <p:spPr>
          <a:xfrm>
            <a:off x="539552" y="155679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Antes: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8" y="2065278"/>
            <a:ext cx="2072250" cy="1776214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608" y="2065278"/>
            <a:ext cx="1944216" cy="272730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3888" y="4437112"/>
            <a:ext cx="1429891" cy="2171316"/>
          </a:xfrm>
          <a:prstGeom prst="rect">
            <a:avLst/>
          </a:prstGeom>
        </p:spPr>
      </p:pic>
      <p:sp>
        <p:nvSpPr>
          <p:cNvPr id="11" name="Flecha: hacia abajo 10"/>
          <p:cNvSpPr/>
          <p:nvPr/>
        </p:nvSpPr>
        <p:spPr>
          <a:xfrm>
            <a:off x="4067944" y="4077072"/>
            <a:ext cx="28803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4796" y="2065278"/>
            <a:ext cx="3213146" cy="179577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rencia">
  <a:themeElements>
    <a:clrScheme name="Concurrencia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urrencia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urrenc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1862</TotalTime>
  <Words>222</Words>
  <Application>Microsoft Office PowerPoint</Application>
  <PresentationFormat>Presentación en pantalla (4:3)</PresentationFormat>
  <Paragraphs>96</Paragraphs>
  <Slides>15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Arial</vt:lpstr>
      <vt:lpstr>Calibri</vt:lpstr>
      <vt:lpstr>Lucida Sans Unicode</vt:lpstr>
      <vt:lpstr>Verdana</vt:lpstr>
      <vt:lpstr>Wingdings 2</vt:lpstr>
      <vt:lpstr>Wingdings 3</vt:lpstr>
      <vt:lpstr>Concurrencia</vt:lpstr>
      <vt:lpstr>Presentación de PowerPoint</vt:lpstr>
      <vt:lpstr>Objetivos del proyecto</vt:lpstr>
      <vt:lpstr>Elección de escenario</vt:lpstr>
      <vt:lpstr>Fuente de información oficial</vt:lpstr>
      <vt:lpstr>CSVs</vt:lpstr>
      <vt:lpstr>Refinado de los datos</vt:lpstr>
      <vt:lpstr>Enlazado dbpedia</vt:lpstr>
      <vt:lpstr>Data Linking Dbpedia</vt:lpstr>
      <vt:lpstr>Ontología</vt:lpstr>
      <vt:lpstr>Ontología</vt:lpstr>
      <vt:lpstr>URIS</vt:lpstr>
      <vt:lpstr>LodRefine</vt:lpstr>
      <vt:lpstr>Exportar</vt:lpstr>
      <vt:lpstr>Conclusiones</vt:lpstr>
      <vt:lpstr>FIN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Alfonso Mateos</dc:creator>
  <cp:lastModifiedBy>Antonio Fernández Pita</cp:lastModifiedBy>
  <cp:revision>97</cp:revision>
  <dcterms:created xsi:type="dcterms:W3CDTF">2017-01-03T19:09:54Z</dcterms:created>
  <dcterms:modified xsi:type="dcterms:W3CDTF">2017-01-10T08:35:01Z</dcterms:modified>
</cp:coreProperties>
</file>

<file path=docProps/thumbnail.jpeg>
</file>